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Montserrat"/>
      <p:regular r:id="rId15"/>
    </p:embeddedFont>
    <p:embeddedFont>
      <p:font typeface="Montserrat"/>
      <p:regular r:id="rId16"/>
    </p:embeddedFont>
    <p:embeddedFont>
      <p:font typeface="Montserrat"/>
      <p:regular r:id="rId17"/>
    </p:embeddedFont>
    <p:embeddedFont>
      <p:font typeface="Montserrat"/>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3-1.png>
</file>

<file path=ppt/media/image-3-2.png>
</file>

<file path=ppt/media/image-3-3.png>
</file>

<file path=ppt/media/image-3-4.png>
</file>

<file path=ppt/media/image-5-1.png>
</file>

<file path=ppt/media/image-6-1.png>
</file>

<file path=ppt/media/image-6-2.png>
</file>

<file path=ppt/media/image-6-3.png>
</file>

<file path=ppt/media/image-6-4.png>
</file>

<file path=ppt/media/image-6-5.png>
</file>

<file path=ppt/media/image-7-1.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308610" y="2745343"/>
            <a:ext cx="4869180" cy="2738914"/>
          </a:xfrm>
          <a:prstGeom prst="rect">
            <a:avLst/>
          </a:prstGeom>
        </p:spPr>
      </p:pic>
      <p:sp>
        <p:nvSpPr>
          <p:cNvPr id="4" name="Text 0"/>
          <p:cNvSpPr/>
          <p:nvPr/>
        </p:nvSpPr>
        <p:spPr>
          <a:xfrm>
            <a:off x="6350437" y="2220873"/>
            <a:ext cx="7415927" cy="1935956"/>
          </a:xfrm>
          <a:prstGeom prst="rect">
            <a:avLst/>
          </a:prstGeom>
          <a:noFill/>
          <a:ln/>
        </p:spPr>
        <p:txBody>
          <a:bodyPr wrap="square" lIns="0" tIns="0" rIns="0" bIns="0" rtlCol="0" anchor="t"/>
          <a:lstStyle/>
          <a:p>
            <a:pPr indent="0" marL="0">
              <a:lnSpc>
                <a:spcPts val="7600"/>
              </a:lnSpc>
              <a:buNone/>
            </a:pPr>
            <a:r>
              <a:rPr lang="en-US" sz="6050" b="1" spc="-61" kern="0" dirty="0">
                <a:solidFill>
                  <a:srgbClr val="000000"/>
                </a:solidFill>
                <a:latin typeface="Montserrat Bold" pitchFamily="34" charset="0"/>
                <a:ea typeface="Montserrat Bold" pitchFamily="34" charset="-122"/>
                <a:cs typeface="Montserrat Bold" pitchFamily="34" charset="-120"/>
              </a:rPr>
              <a:t>FIFA World Cup Data Analysis</a:t>
            </a:r>
            <a:endParaRPr lang="en-US" sz="6050" dirty="0"/>
          </a:p>
        </p:txBody>
      </p:sp>
      <p:sp>
        <p:nvSpPr>
          <p:cNvPr id="5" name="Text 1"/>
          <p:cNvSpPr/>
          <p:nvPr/>
        </p:nvSpPr>
        <p:spPr>
          <a:xfrm>
            <a:off x="6350437" y="4527113"/>
            <a:ext cx="7415927" cy="1481614"/>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FIFA, founded in 1904, governs international football. It organizes major tournaments like the World Cup and promotes the sport globally. This analysis explores World Cup data, revealing insights into teams, players, and tournament trends.</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319338"/>
          </a:xfrm>
          <a:prstGeom prst="rect">
            <a:avLst/>
          </a:prstGeom>
        </p:spPr>
      </p:pic>
      <p:sp>
        <p:nvSpPr>
          <p:cNvPr id="3" name="Text 0"/>
          <p:cNvSpPr/>
          <p:nvPr/>
        </p:nvSpPr>
        <p:spPr>
          <a:xfrm>
            <a:off x="1185029" y="2830830"/>
            <a:ext cx="4217075" cy="527090"/>
          </a:xfrm>
          <a:prstGeom prst="rect">
            <a:avLst/>
          </a:prstGeom>
          <a:noFill/>
          <a:ln/>
        </p:spPr>
        <p:txBody>
          <a:bodyPr wrap="none" lIns="0" tIns="0" rIns="0" bIns="0" rtlCol="0" anchor="t"/>
          <a:lstStyle/>
          <a:p>
            <a:pPr indent="0" marL="0">
              <a:lnSpc>
                <a:spcPts val="4150"/>
              </a:lnSpc>
              <a:buNone/>
            </a:pPr>
            <a:r>
              <a:rPr lang="en-US" sz="3300" b="1" spc="-33" kern="0" dirty="0">
                <a:solidFill>
                  <a:srgbClr val="000000"/>
                </a:solidFill>
                <a:latin typeface="Montserrat Bold" pitchFamily="34" charset="0"/>
                <a:ea typeface="Montserrat Bold" pitchFamily="34" charset="-122"/>
                <a:cs typeface="Montserrat Bold" pitchFamily="34" charset="-120"/>
              </a:rPr>
              <a:t>World Cup Stages</a:t>
            </a:r>
            <a:endParaRPr lang="en-US" sz="3300" dirty="0"/>
          </a:p>
        </p:txBody>
      </p:sp>
      <p:sp>
        <p:nvSpPr>
          <p:cNvPr id="4" name="Shape 1"/>
          <p:cNvSpPr/>
          <p:nvPr/>
        </p:nvSpPr>
        <p:spPr>
          <a:xfrm>
            <a:off x="7303651" y="3636169"/>
            <a:ext cx="22860" cy="4081939"/>
          </a:xfrm>
          <a:prstGeom prst="roundRect">
            <a:avLst>
              <a:gd name="adj" fmla="val 121754"/>
            </a:avLst>
          </a:prstGeom>
          <a:solidFill>
            <a:srgbClr val="D8D4D4"/>
          </a:solidFill>
          <a:ln/>
        </p:spPr>
      </p:sp>
      <p:sp>
        <p:nvSpPr>
          <p:cNvPr id="5" name="Shape 2"/>
          <p:cNvSpPr/>
          <p:nvPr/>
        </p:nvSpPr>
        <p:spPr>
          <a:xfrm>
            <a:off x="6479858" y="4042172"/>
            <a:ext cx="649367" cy="22860"/>
          </a:xfrm>
          <a:prstGeom prst="roundRect">
            <a:avLst>
              <a:gd name="adj" fmla="val 121754"/>
            </a:avLst>
          </a:prstGeom>
          <a:solidFill>
            <a:srgbClr val="D8D4D4"/>
          </a:solidFill>
          <a:ln/>
        </p:spPr>
      </p:sp>
      <p:sp>
        <p:nvSpPr>
          <p:cNvPr id="6" name="Shape 3"/>
          <p:cNvSpPr/>
          <p:nvPr/>
        </p:nvSpPr>
        <p:spPr>
          <a:xfrm>
            <a:off x="7106364" y="3844885"/>
            <a:ext cx="417433" cy="417433"/>
          </a:xfrm>
          <a:prstGeom prst="roundRect">
            <a:avLst>
              <a:gd name="adj" fmla="val 6668"/>
            </a:avLst>
          </a:prstGeom>
          <a:solidFill>
            <a:srgbClr val="F2EEEE"/>
          </a:solidFill>
          <a:ln/>
        </p:spPr>
      </p:sp>
      <p:sp>
        <p:nvSpPr>
          <p:cNvPr id="7" name="Text 4"/>
          <p:cNvSpPr/>
          <p:nvPr/>
        </p:nvSpPr>
        <p:spPr>
          <a:xfrm>
            <a:off x="7266742" y="3927038"/>
            <a:ext cx="96679" cy="253008"/>
          </a:xfrm>
          <a:prstGeom prst="rect">
            <a:avLst/>
          </a:prstGeom>
          <a:noFill/>
          <a:ln/>
        </p:spPr>
        <p:txBody>
          <a:bodyPr wrap="none" lIns="0" tIns="0" rIns="0" bIns="0" rtlCol="0" anchor="t"/>
          <a:lstStyle/>
          <a:p>
            <a:pPr algn="ctr" indent="0" marL="0">
              <a:lnSpc>
                <a:spcPts val="1950"/>
              </a:lnSpc>
              <a:buNone/>
            </a:pPr>
            <a:r>
              <a:rPr lang="en-US" sz="1950" b="1" spc="-20" kern="0" dirty="0">
                <a:solidFill>
                  <a:srgbClr val="3D3838"/>
                </a:solidFill>
                <a:latin typeface="Montserrat Bold" pitchFamily="34" charset="0"/>
                <a:ea typeface="Montserrat Bold" pitchFamily="34" charset="-122"/>
                <a:cs typeface="Montserrat Bold" pitchFamily="34" charset="-120"/>
              </a:rPr>
              <a:t>1</a:t>
            </a:r>
            <a:endParaRPr lang="en-US" sz="1950" dirty="0"/>
          </a:p>
        </p:txBody>
      </p:sp>
      <p:sp>
        <p:nvSpPr>
          <p:cNvPr id="8" name="Text 5"/>
          <p:cNvSpPr/>
          <p:nvPr/>
        </p:nvSpPr>
        <p:spPr>
          <a:xfrm>
            <a:off x="4186118" y="3821668"/>
            <a:ext cx="2108478" cy="263485"/>
          </a:xfrm>
          <a:prstGeom prst="rect">
            <a:avLst/>
          </a:prstGeom>
          <a:noFill/>
          <a:ln/>
        </p:spPr>
        <p:txBody>
          <a:bodyPr wrap="none" lIns="0" tIns="0" rIns="0" bIns="0" rtlCol="0" anchor="t"/>
          <a:lstStyle/>
          <a:p>
            <a:pPr algn="r" indent="0" marL="0">
              <a:lnSpc>
                <a:spcPts val="2050"/>
              </a:lnSpc>
              <a:buNone/>
            </a:pPr>
            <a:r>
              <a:rPr lang="en-US" sz="1650" b="1" spc="-17" kern="0" dirty="0">
                <a:solidFill>
                  <a:srgbClr val="3D3838"/>
                </a:solidFill>
                <a:latin typeface="Montserrat Bold" pitchFamily="34" charset="0"/>
                <a:ea typeface="Montserrat Bold" pitchFamily="34" charset="-122"/>
                <a:cs typeface="Montserrat Bold" pitchFamily="34" charset="-120"/>
              </a:rPr>
              <a:t>Group Stage</a:t>
            </a:r>
            <a:endParaRPr lang="en-US" sz="1650" dirty="0"/>
          </a:p>
        </p:txBody>
      </p:sp>
      <p:sp>
        <p:nvSpPr>
          <p:cNvPr id="9" name="Text 6"/>
          <p:cNvSpPr/>
          <p:nvPr/>
        </p:nvSpPr>
        <p:spPr>
          <a:xfrm>
            <a:off x="1185029" y="4196477"/>
            <a:ext cx="5109567" cy="278249"/>
          </a:xfrm>
          <a:prstGeom prst="rect">
            <a:avLst/>
          </a:prstGeom>
          <a:noFill/>
          <a:ln/>
        </p:spPr>
        <p:txBody>
          <a:bodyPr wrap="none" lIns="0" tIns="0" rIns="0" bIns="0" rtlCol="0" anchor="t"/>
          <a:lstStyle/>
          <a:p>
            <a:pPr algn="r" indent="0" marL="0">
              <a:lnSpc>
                <a:spcPts val="2150"/>
              </a:lnSpc>
              <a:buNone/>
            </a:pPr>
            <a:r>
              <a:rPr lang="en-US" sz="1450" dirty="0">
                <a:solidFill>
                  <a:srgbClr val="3D3838"/>
                </a:solidFill>
                <a:latin typeface="Source Sans Pro" pitchFamily="34" charset="0"/>
                <a:ea typeface="Source Sans Pro" pitchFamily="34" charset="-122"/>
                <a:cs typeface="Source Sans Pro" pitchFamily="34" charset="-120"/>
              </a:rPr>
              <a:t>32 teams divided into 8 groups play round-robin matches.</a:t>
            </a:r>
            <a:endParaRPr lang="en-US" sz="1450" dirty="0"/>
          </a:p>
        </p:txBody>
      </p:sp>
      <p:sp>
        <p:nvSpPr>
          <p:cNvPr id="10" name="Shape 7"/>
          <p:cNvSpPr/>
          <p:nvPr/>
        </p:nvSpPr>
        <p:spPr>
          <a:xfrm>
            <a:off x="7500938" y="4969788"/>
            <a:ext cx="649367" cy="22860"/>
          </a:xfrm>
          <a:prstGeom prst="roundRect">
            <a:avLst>
              <a:gd name="adj" fmla="val 121754"/>
            </a:avLst>
          </a:prstGeom>
          <a:solidFill>
            <a:srgbClr val="D8D4D4"/>
          </a:solidFill>
          <a:ln/>
        </p:spPr>
      </p:sp>
      <p:sp>
        <p:nvSpPr>
          <p:cNvPr id="11" name="Shape 8"/>
          <p:cNvSpPr/>
          <p:nvPr/>
        </p:nvSpPr>
        <p:spPr>
          <a:xfrm>
            <a:off x="7106364" y="4772501"/>
            <a:ext cx="417433" cy="417433"/>
          </a:xfrm>
          <a:prstGeom prst="roundRect">
            <a:avLst>
              <a:gd name="adj" fmla="val 6668"/>
            </a:avLst>
          </a:prstGeom>
          <a:solidFill>
            <a:srgbClr val="F2EEEE"/>
          </a:solidFill>
          <a:ln/>
        </p:spPr>
      </p:sp>
      <p:sp>
        <p:nvSpPr>
          <p:cNvPr id="12" name="Text 9"/>
          <p:cNvSpPr/>
          <p:nvPr/>
        </p:nvSpPr>
        <p:spPr>
          <a:xfrm>
            <a:off x="7241738" y="4854654"/>
            <a:ext cx="146685" cy="253008"/>
          </a:xfrm>
          <a:prstGeom prst="rect">
            <a:avLst/>
          </a:prstGeom>
          <a:noFill/>
          <a:ln/>
        </p:spPr>
        <p:txBody>
          <a:bodyPr wrap="none" lIns="0" tIns="0" rIns="0" bIns="0" rtlCol="0" anchor="t"/>
          <a:lstStyle/>
          <a:p>
            <a:pPr algn="ctr" indent="0" marL="0">
              <a:lnSpc>
                <a:spcPts val="1950"/>
              </a:lnSpc>
              <a:buNone/>
            </a:pPr>
            <a:r>
              <a:rPr lang="en-US" sz="1950" b="1" spc="-20" kern="0" dirty="0">
                <a:solidFill>
                  <a:srgbClr val="3D3838"/>
                </a:solidFill>
                <a:latin typeface="Montserrat Bold" pitchFamily="34" charset="0"/>
                <a:ea typeface="Montserrat Bold" pitchFamily="34" charset="-122"/>
                <a:cs typeface="Montserrat Bold" pitchFamily="34" charset="-120"/>
              </a:rPr>
              <a:t>2</a:t>
            </a:r>
            <a:endParaRPr lang="en-US" sz="1950" dirty="0"/>
          </a:p>
        </p:txBody>
      </p:sp>
      <p:sp>
        <p:nvSpPr>
          <p:cNvPr id="13" name="Text 10"/>
          <p:cNvSpPr/>
          <p:nvPr/>
        </p:nvSpPr>
        <p:spPr>
          <a:xfrm>
            <a:off x="8335566" y="4749284"/>
            <a:ext cx="2108478" cy="263485"/>
          </a:xfrm>
          <a:prstGeom prst="rect">
            <a:avLst/>
          </a:prstGeom>
          <a:noFill/>
          <a:ln/>
        </p:spPr>
        <p:txBody>
          <a:bodyPr wrap="none" lIns="0" tIns="0" rIns="0" bIns="0" rtlCol="0" anchor="t"/>
          <a:lstStyle/>
          <a:p>
            <a:pPr algn="l" indent="0" marL="0">
              <a:lnSpc>
                <a:spcPts val="2050"/>
              </a:lnSpc>
              <a:buNone/>
            </a:pPr>
            <a:r>
              <a:rPr lang="en-US" sz="1650" b="1" spc="-17" kern="0" dirty="0">
                <a:solidFill>
                  <a:srgbClr val="3D3838"/>
                </a:solidFill>
                <a:latin typeface="Montserrat Bold" pitchFamily="34" charset="0"/>
                <a:ea typeface="Montserrat Bold" pitchFamily="34" charset="-122"/>
                <a:cs typeface="Montserrat Bold" pitchFamily="34" charset="-120"/>
              </a:rPr>
              <a:t>Round of 16</a:t>
            </a:r>
            <a:endParaRPr lang="en-US" sz="1650" dirty="0"/>
          </a:p>
        </p:txBody>
      </p:sp>
      <p:sp>
        <p:nvSpPr>
          <p:cNvPr id="14" name="Text 11"/>
          <p:cNvSpPr/>
          <p:nvPr/>
        </p:nvSpPr>
        <p:spPr>
          <a:xfrm>
            <a:off x="8335566" y="5124093"/>
            <a:ext cx="5109686" cy="278249"/>
          </a:xfrm>
          <a:prstGeom prst="rect">
            <a:avLst/>
          </a:prstGeom>
          <a:noFill/>
          <a:ln/>
        </p:spPr>
        <p:txBody>
          <a:bodyPr wrap="none" lIns="0" tIns="0" rIns="0" bIns="0" rtlCol="0" anchor="t"/>
          <a:lstStyle/>
          <a:p>
            <a:pPr algn="l" indent="0" marL="0">
              <a:lnSpc>
                <a:spcPts val="2150"/>
              </a:lnSpc>
              <a:buNone/>
            </a:pPr>
            <a:r>
              <a:rPr lang="en-US" sz="1450" dirty="0">
                <a:solidFill>
                  <a:srgbClr val="3D3838"/>
                </a:solidFill>
                <a:latin typeface="Source Sans Pro" pitchFamily="34" charset="0"/>
                <a:ea typeface="Source Sans Pro" pitchFamily="34" charset="-122"/>
                <a:cs typeface="Source Sans Pro" pitchFamily="34" charset="-120"/>
              </a:rPr>
              <a:t>Top two teams from each group advance to knockout stage.</a:t>
            </a:r>
            <a:endParaRPr lang="en-US" sz="1450" dirty="0"/>
          </a:p>
        </p:txBody>
      </p:sp>
      <p:sp>
        <p:nvSpPr>
          <p:cNvPr id="15" name="Shape 12"/>
          <p:cNvSpPr/>
          <p:nvPr/>
        </p:nvSpPr>
        <p:spPr>
          <a:xfrm>
            <a:off x="6479858" y="5804654"/>
            <a:ext cx="649367" cy="22860"/>
          </a:xfrm>
          <a:prstGeom prst="roundRect">
            <a:avLst>
              <a:gd name="adj" fmla="val 121754"/>
            </a:avLst>
          </a:prstGeom>
          <a:solidFill>
            <a:srgbClr val="D8D4D4"/>
          </a:solidFill>
          <a:ln/>
        </p:spPr>
      </p:sp>
      <p:sp>
        <p:nvSpPr>
          <p:cNvPr id="16" name="Shape 13"/>
          <p:cNvSpPr/>
          <p:nvPr/>
        </p:nvSpPr>
        <p:spPr>
          <a:xfrm>
            <a:off x="7106364" y="5607368"/>
            <a:ext cx="417433" cy="417433"/>
          </a:xfrm>
          <a:prstGeom prst="roundRect">
            <a:avLst>
              <a:gd name="adj" fmla="val 6668"/>
            </a:avLst>
          </a:prstGeom>
          <a:solidFill>
            <a:srgbClr val="F2EEEE"/>
          </a:solidFill>
          <a:ln/>
        </p:spPr>
      </p:sp>
      <p:sp>
        <p:nvSpPr>
          <p:cNvPr id="17" name="Text 14"/>
          <p:cNvSpPr/>
          <p:nvPr/>
        </p:nvSpPr>
        <p:spPr>
          <a:xfrm>
            <a:off x="7241381" y="5689521"/>
            <a:ext cx="147280" cy="253008"/>
          </a:xfrm>
          <a:prstGeom prst="rect">
            <a:avLst/>
          </a:prstGeom>
          <a:noFill/>
          <a:ln/>
        </p:spPr>
        <p:txBody>
          <a:bodyPr wrap="none" lIns="0" tIns="0" rIns="0" bIns="0" rtlCol="0" anchor="t"/>
          <a:lstStyle/>
          <a:p>
            <a:pPr algn="ctr" indent="0" marL="0">
              <a:lnSpc>
                <a:spcPts val="1950"/>
              </a:lnSpc>
              <a:buNone/>
            </a:pPr>
            <a:r>
              <a:rPr lang="en-US" sz="1950" b="1" spc="-20" kern="0" dirty="0">
                <a:solidFill>
                  <a:srgbClr val="3D3838"/>
                </a:solidFill>
                <a:latin typeface="Montserrat Bold" pitchFamily="34" charset="0"/>
                <a:ea typeface="Montserrat Bold" pitchFamily="34" charset="-122"/>
                <a:cs typeface="Montserrat Bold" pitchFamily="34" charset="-120"/>
              </a:rPr>
              <a:t>3</a:t>
            </a:r>
            <a:endParaRPr lang="en-US" sz="1950" dirty="0"/>
          </a:p>
        </p:txBody>
      </p:sp>
      <p:sp>
        <p:nvSpPr>
          <p:cNvPr id="18" name="Text 15"/>
          <p:cNvSpPr/>
          <p:nvPr/>
        </p:nvSpPr>
        <p:spPr>
          <a:xfrm>
            <a:off x="4186118" y="5584150"/>
            <a:ext cx="2108478" cy="263485"/>
          </a:xfrm>
          <a:prstGeom prst="rect">
            <a:avLst/>
          </a:prstGeom>
          <a:noFill/>
          <a:ln/>
        </p:spPr>
        <p:txBody>
          <a:bodyPr wrap="none" lIns="0" tIns="0" rIns="0" bIns="0" rtlCol="0" anchor="t"/>
          <a:lstStyle/>
          <a:p>
            <a:pPr algn="r" indent="0" marL="0">
              <a:lnSpc>
                <a:spcPts val="2050"/>
              </a:lnSpc>
              <a:buNone/>
            </a:pPr>
            <a:r>
              <a:rPr lang="en-US" sz="1650" b="1" spc="-17" kern="0" dirty="0">
                <a:solidFill>
                  <a:srgbClr val="3D3838"/>
                </a:solidFill>
                <a:latin typeface="Montserrat Bold" pitchFamily="34" charset="0"/>
                <a:ea typeface="Montserrat Bold" pitchFamily="34" charset="-122"/>
                <a:cs typeface="Montserrat Bold" pitchFamily="34" charset="-120"/>
              </a:rPr>
              <a:t>Quarter-Finals</a:t>
            </a:r>
            <a:endParaRPr lang="en-US" sz="1650" dirty="0"/>
          </a:p>
        </p:txBody>
      </p:sp>
      <p:sp>
        <p:nvSpPr>
          <p:cNvPr id="19" name="Text 16"/>
          <p:cNvSpPr/>
          <p:nvPr/>
        </p:nvSpPr>
        <p:spPr>
          <a:xfrm>
            <a:off x="1185029" y="5958959"/>
            <a:ext cx="5109567" cy="278249"/>
          </a:xfrm>
          <a:prstGeom prst="rect">
            <a:avLst/>
          </a:prstGeom>
          <a:noFill/>
          <a:ln/>
        </p:spPr>
        <p:txBody>
          <a:bodyPr wrap="none" lIns="0" tIns="0" rIns="0" bIns="0" rtlCol="0" anchor="t"/>
          <a:lstStyle/>
          <a:p>
            <a:pPr algn="r" indent="0" marL="0">
              <a:lnSpc>
                <a:spcPts val="2150"/>
              </a:lnSpc>
              <a:buNone/>
            </a:pPr>
            <a:r>
              <a:rPr lang="en-US" sz="1450" dirty="0">
                <a:solidFill>
                  <a:srgbClr val="3D3838"/>
                </a:solidFill>
                <a:latin typeface="Source Sans Pro" pitchFamily="34" charset="0"/>
                <a:ea typeface="Source Sans Pro" pitchFamily="34" charset="-122"/>
                <a:cs typeface="Source Sans Pro" pitchFamily="34" charset="-120"/>
              </a:rPr>
              <a:t>8 teams compete in single-elimination matches.</a:t>
            </a:r>
            <a:endParaRPr lang="en-US" sz="1450" dirty="0"/>
          </a:p>
        </p:txBody>
      </p:sp>
      <p:sp>
        <p:nvSpPr>
          <p:cNvPr id="20" name="Shape 17"/>
          <p:cNvSpPr/>
          <p:nvPr/>
        </p:nvSpPr>
        <p:spPr>
          <a:xfrm>
            <a:off x="7500938" y="6639639"/>
            <a:ext cx="649367" cy="22860"/>
          </a:xfrm>
          <a:prstGeom prst="roundRect">
            <a:avLst>
              <a:gd name="adj" fmla="val 121754"/>
            </a:avLst>
          </a:prstGeom>
          <a:solidFill>
            <a:srgbClr val="D8D4D4"/>
          </a:solidFill>
          <a:ln/>
        </p:spPr>
      </p:sp>
      <p:sp>
        <p:nvSpPr>
          <p:cNvPr id="21" name="Shape 18"/>
          <p:cNvSpPr/>
          <p:nvPr/>
        </p:nvSpPr>
        <p:spPr>
          <a:xfrm>
            <a:off x="7106364" y="6442353"/>
            <a:ext cx="417433" cy="417433"/>
          </a:xfrm>
          <a:prstGeom prst="roundRect">
            <a:avLst>
              <a:gd name="adj" fmla="val 6668"/>
            </a:avLst>
          </a:prstGeom>
          <a:solidFill>
            <a:srgbClr val="F2EEEE"/>
          </a:solidFill>
          <a:ln/>
        </p:spPr>
      </p:sp>
      <p:sp>
        <p:nvSpPr>
          <p:cNvPr id="22" name="Text 19"/>
          <p:cNvSpPr/>
          <p:nvPr/>
        </p:nvSpPr>
        <p:spPr>
          <a:xfrm>
            <a:off x="7229118" y="6524506"/>
            <a:ext cx="171807" cy="253008"/>
          </a:xfrm>
          <a:prstGeom prst="rect">
            <a:avLst/>
          </a:prstGeom>
          <a:noFill/>
          <a:ln/>
        </p:spPr>
        <p:txBody>
          <a:bodyPr wrap="none" lIns="0" tIns="0" rIns="0" bIns="0" rtlCol="0" anchor="t"/>
          <a:lstStyle/>
          <a:p>
            <a:pPr algn="ctr" indent="0" marL="0">
              <a:lnSpc>
                <a:spcPts val="1950"/>
              </a:lnSpc>
              <a:buNone/>
            </a:pPr>
            <a:r>
              <a:rPr lang="en-US" sz="1950" b="1" spc="-20" kern="0" dirty="0">
                <a:solidFill>
                  <a:srgbClr val="3D3838"/>
                </a:solidFill>
                <a:latin typeface="Montserrat Bold" pitchFamily="34" charset="0"/>
                <a:ea typeface="Montserrat Bold" pitchFamily="34" charset="-122"/>
                <a:cs typeface="Montserrat Bold" pitchFamily="34" charset="-120"/>
              </a:rPr>
              <a:t>4</a:t>
            </a:r>
            <a:endParaRPr lang="en-US" sz="1950" dirty="0"/>
          </a:p>
        </p:txBody>
      </p:sp>
      <p:sp>
        <p:nvSpPr>
          <p:cNvPr id="23" name="Text 20"/>
          <p:cNvSpPr/>
          <p:nvPr/>
        </p:nvSpPr>
        <p:spPr>
          <a:xfrm>
            <a:off x="8335566" y="6419136"/>
            <a:ext cx="2426732" cy="263485"/>
          </a:xfrm>
          <a:prstGeom prst="rect">
            <a:avLst/>
          </a:prstGeom>
          <a:noFill/>
          <a:ln/>
        </p:spPr>
        <p:txBody>
          <a:bodyPr wrap="none" lIns="0" tIns="0" rIns="0" bIns="0" rtlCol="0" anchor="t"/>
          <a:lstStyle/>
          <a:p>
            <a:pPr algn="l" indent="0" marL="0">
              <a:lnSpc>
                <a:spcPts val="2050"/>
              </a:lnSpc>
              <a:buNone/>
            </a:pPr>
            <a:r>
              <a:rPr lang="en-US" sz="1650" b="1" spc="-17" kern="0" dirty="0">
                <a:solidFill>
                  <a:srgbClr val="3D3838"/>
                </a:solidFill>
                <a:latin typeface="Montserrat Bold" pitchFamily="34" charset="0"/>
                <a:ea typeface="Montserrat Bold" pitchFamily="34" charset="-122"/>
                <a:cs typeface="Montserrat Bold" pitchFamily="34" charset="-120"/>
              </a:rPr>
              <a:t>Semi-Finals and Finals</a:t>
            </a:r>
            <a:endParaRPr lang="en-US" sz="1650" dirty="0"/>
          </a:p>
        </p:txBody>
      </p:sp>
      <p:sp>
        <p:nvSpPr>
          <p:cNvPr id="24" name="Text 21"/>
          <p:cNvSpPr/>
          <p:nvPr/>
        </p:nvSpPr>
        <p:spPr>
          <a:xfrm>
            <a:off x="8335566" y="6793944"/>
            <a:ext cx="5109686" cy="278249"/>
          </a:xfrm>
          <a:prstGeom prst="rect">
            <a:avLst/>
          </a:prstGeom>
          <a:noFill/>
          <a:ln/>
        </p:spPr>
        <p:txBody>
          <a:bodyPr wrap="none" lIns="0" tIns="0" rIns="0" bIns="0" rtlCol="0" anchor="t"/>
          <a:lstStyle/>
          <a:p>
            <a:pPr algn="l" indent="0" marL="0">
              <a:lnSpc>
                <a:spcPts val="2150"/>
              </a:lnSpc>
              <a:buNone/>
            </a:pPr>
            <a:r>
              <a:rPr lang="en-US" sz="1450" dirty="0">
                <a:solidFill>
                  <a:srgbClr val="3D3838"/>
                </a:solidFill>
                <a:latin typeface="Source Sans Pro" pitchFamily="34" charset="0"/>
                <a:ea typeface="Source Sans Pro" pitchFamily="34" charset="-122"/>
                <a:cs typeface="Source Sans Pro" pitchFamily="34" charset="-120"/>
              </a:rPr>
              <a:t>4 teams play semi-finals, winners advance to final match.</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2577"/>
          </a:xfrm>
          <a:prstGeom prst="rect">
            <a:avLst/>
          </a:prstGeom>
        </p:spPr>
      </p:pic>
      <p:sp>
        <p:nvSpPr>
          <p:cNvPr id="3" name="Text 0"/>
          <p:cNvSpPr/>
          <p:nvPr/>
        </p:nvSpPr>
        <p:spPr>
          <a:xfrm>
            <a:off x="851416" y="669012"/>
            <a:ext cx="6018490" cy="691158"/>
          </a:xfrm>
          <a:prstGeom prst="rect">
            <a:avLst/>
          </a:prstGeom>
          <a:noFill/>
          <a:ln/>
        </p:spPr>
        <p:txBody>
          <a:bodyPr wrap="none" lIns="0" tIns="0" rIns="0" bIns="0" rtlCol="0" anchor="t"/>
          <a:lstStyle/>
          <a:p>
            <a:pPr indent="0" marL="0">
              <a:lnSpc>
                <a:spcPts val="5400"/>
              </a:lnSpc>
              <a:buNone/>
            </a:pPr>
            <a:r>
              <a:rPr lang="en-US" sz="4350" b="1" spc="-44" kern="0" dirty="0">
                <a:solidFill>
                  <a:srgbClr val="000000"/>
                </a:solidFill>
                <a:latin typeface="Montserrat Bold" pitchFamily="34" charset="0"/>
                <a:ea typeface="Montserrat Bold" pitchFamily="34" charset="-122"/>
                <a:cs typeface="Montserrat Bold" pitchFamily="34" charset="-120"/>
              </a:rPr>
              <a:t>Qualification Process</a:t>
            </a:r>
            <a:endParaRPr lang="en-US" sz="4350" dirty="0"/>
          </a:p>
        </p:txBody>
      </p:sp>
      <p:pic>
        <p:nvPicPr>
          <p:cNvPr id="4" name="Image 1" descr="preencoded.png">    </p:cNvPr>
          <p:cNvPicPr>
            <a:picLocks noChangeAspect="1"/>
          </p:cNvPicPr>
          <p:nvPr/>
        </p:nvPicPr>
        <p:blipFill>
          <a:blip r:embed="rId2"/>
          <a:stretch>
            <a:fillRect/>
          </a:stretch>
        </p:blipFill>
        <p:spPr>
          <a:xfrm>
            <a:off x="851416" y="1724978"/>
            <a:ext cx="1216343" cy="1946196"/>
          </a:xfrm>
          <a:prstGeom prst="rect">
            <a:avLst/>
          </a:prstGeom>
        </p:spPr>
      </p:pic>
      <p:sp>
        <p:nvSpPr>
          <p:cNvPr id="5" name="Text 1"/>
          <p:cNvSpPr/>
          <p:nvPr/>
        </p:nvSpPr>
        <p:spPr>
          <a:xfrm>
            <a:off x="2432566" y="1968222"/>
            <a:ext cx="2764512" cy="345519"/>
          </a:xfrm>
          <a:prstGeom prst="rect">
            <a:avLst/>
          </a:prstGeom>
          <a:noFill/>
          <a:ln/>
        </p:spPr>
        <p:txBody>
          <a:bodyPr wrap="none" lIns="0" tIns="0" rIns="0" bIns="0" rtlCol="0" anchor="t"/>
          <a:lstStyle/>
          <a:p>
            <a:pPr algn="l" indent="0" marL="0">
              <a:lnSpc>
                <a:spcPts val="2700"/>
              </a:lnSpc>
              <a:buNone/>
            </a:pPr>
            <a:r>
              <a:rPr lang="en-US" sz="2150" b="1" spc="-22" kern="0" dirty="0">
                <a:solidFill>
                  <a:srgbClr val="3D3838"/>
                </a:solidFill>
                <a:latin typeface="Montserrat Bold" pitchFamily="34" charset="0"/>
                <a:ea typeface="Montserrat Bold" pitchFamily="34" charset="-122"/>
                <a:cs typeface="Montserrat Bold" pitchFamily="34" charset="-120"/>
              </a:rPr>
              <a:t>Regional Qualifiers</a:t>
            </a:r>
            <a:endParaRPr lang="en-US" sz="2150" dirty="0"/>
          </a:p>
        </p:txBody>
      </p:sp>
      <p:sp>
        <p:nvSpPr>
          <p:cNvPr id="6" name="Text 2"/>
          <p:cNvSpPr/>
          <p:nvPr/>
        </p:nvSpPr>
        <p:spPr>
          <a:xfrm>
            <a:off x="2432566" y="2459593"/>
            <a:ext cx="5860018" cy="729615"/>
          </a:xfrm>
          <a:prstGeom prst="rect">
            <a:avLst/>
          </a:prstGeom>
          <a:noFill/>
          <a:ln/>
        </p:spPr>
        <p:txBody>
          <a:bodyPr wrap="square" lIns="0" tIns="0" rIns="0" bIns="0" rtlCol="0" anchor="t"/>
          <a:lstStyle/>
          <a:p>
            <a:pPr algn="l" indent="0" marL="0">
              <a:lnSpc>
                <a:spcPts val="2850"/>
              </a:lnSpc>
              <a:buNone/>
            </a:pPr>
            <a:r>
              <a:rPr lang="en-US" sz="1900" dirty="0">
                <a:solidFill>
                  <a:srgbClr val="3D3838"/>
                </a:solidFill>
                <a:latin typeface="Source Sans Pro" pitchFamily="34" charset="0"/>
                <a:ea typeface="Source Sans Pro" pitchFamily="34" charset="-122"/>
                <a:cs typeface="Source Sans Pro" pitchFamily="34" charset="-120"/>
              </a:rPr>
              <a:t>Teams compete in confederation-specific tournaments to secure World Cup spots.</a:t>
            </a:r>
            <a:endParaRPr lang="en-US" sz="1900" dirty="0"/>
          </a:p>
        </p:txBody>
      </p:sp>
      <p:pic>
        <p:nvPicPr>
          <p:cNvPr id="7" name="Image 2" descr="preencoded.png">    </p:cNvPr>
          <p:cNvPicPr>
            <a:picLocks noChangeAspect="1"/>
          </p:cNvPicPr>
          <p:nvPr/>
        </p:nvPicPr>
        <p:blipFill>
          <a:blip r:embed="rId3"/>
          <a:stretch>
            <a:fillRect/>
          </a:stretch>
        </p:blipFill>
        <p:spPr>
          <a:xfrm>
            <a:off x="851416" y="3671173"/>
            <a:ext cx="1216343" cy="1946196"/>
          </a:xfrm>
          <a:prstGeom prst="rect">
            <a:avLst/>
          </a:prstGeom>
        </p:spPr>
      </p:pic>
      <p:sp>
        <p:nvSpPr>
          <p:cNvPr id="8" name="Text 3"/>
          <p:cNvSpPr/>
          <p:nvPr/>
        </p:nvSpPr>
        <p:spPr>
          <a:xfrm>
            <a:off x="2432566" y="3914418"/>
            <a:ext cx="3523417" cy="345519"/>
          </a:xfrm>
          <a:prstGeom prst="rect">
            <a:avLst/>
          </a:prstGeom>
          <a:noFill/>
          <a:ln/>
        </p:spPr>
        <p:txBody>
          <a:bodyPr wrap="none" lIns="0" tIns="0" rIns="0" bIns="0" rtlCol="0" anchor="t"/>
          <a:lstStyle/>
          <a:p>
            <a:pPr algn="l" indent="0" marL="0">
              <a:lnSpc>
                <a:spcPts val="2700"/>
              </a:lnSpc>
              <a:buNone/>
            </a:pPr>
            <a:r>
              <a:rPr lang="en-US" sz="2150" b="1" spc="-22" kern="0" dirty="0">
                <a:solidFill>
                  <a:srgbClr val="3D3838"/>
                </a:solidFill>
                <a:latin typeface="Montserrat Bold" pitchFamily="34" charset="0"/>
                <a:ea typeface="Montserrat Bold" pitchFamily="34" charset="-122"/>
                <a:cs typeface="Montserrat Bold" pitchFamily="34" charset="-120"/>
              </a:rPr>
              <a:t>Intercontinental Playoffs</a:t>
            </a:r>
            <a:endParaRPr lang="en-US" sz="2150" dirty="0"/>
          </a:p>
        </p:txBody>
      </p:sp>
      <p:sp>
        <p:nvSpPr>
          <p:cNvPr id="9" name="Text 4"/>
          <p:cNvSpPr/>
          <p:nvPr/>
        </p:nvSpPr>
        <p:spPr>
          <a:xfrm>
            <a:off x="2432566" y="4405789"/>
            <a:ext cx="5860018" cy="729615"/>
          </a:xfrm>
          <a:prstGeom prst="rect">
            <a:avLst/>
          </a:prstGeom>
          <a:noFill/>
          <a:ln/>
        </p:spPr>
        <p:txBody>
          <a:bodyPr wrap="square" lIns="0" tIns="0" rIns="0" bIns="0" rtlCol="0" anchor="t"/>
          <a:lstStyle/>
          <a:p>
            <a:pPr algn="l" indent="0" marL="0">
              <a:lnSpc>
                <a:spcPts val="2850"/>
              </a:lnSpc>
              <a:buNone/>
            </a:pPr>
            <a:r>
              <a:rPr lang="en-US" sz="1900" dirty="0">
                <a:solidFill>
                  <a:srgbClr val="3D3838"/>
                </a:solidFill>
                <a:latin typeface="Source Sans Pro" pitchFamily="34" charset="0"/>
                <a:ea typeface="Source Sans Pro" pitchFamily="34" charset="-122"/>
                <a:cs typeface="Source Sans Pro" pitchFamily="34" charset="-120"/>
              </a:rPr>
              <a:t>Teams from different continents compete for final World Cup spots.</a:t>
            </a:r>
            <a:endParaRPr lang="en-US" sz="1900" dirty="0"/>
          </a:p>
        </p:txBody>
      </p:sp>
      <p:pic>
        <p:nvPicPr>
          <p:cNvPr id="10" name="Image 3" descr="preencoded.png">    </p:cNvPr>
          <p:cNvPicPr>
            <a:picLocks noChangeAspect="1"/>
          </p:cNvPicPr>
          <p:nvPr/>
        </p:nvPicPr>
        <p:blipFill>
          <a:blip r:embed="rId4"/>
          <a:stretch>
            <a:fillRect/>
          </a:stretch>
        </p:blipFill>
        <p:spPr>
          <a:xfrm>
            <a:off x="851416" y="5617369"/>
            <a:ext cx="1216343" cy="1946196"/>
          </a:xfrm>
          <a:prstGeom prst="rect">
            <a:avLst/>
          </a:prstGeom>
        </p:spPr>
      </p:pic>
      <p:sp>
        <p:nvSpPr>
          <p:cNvPr id="11" name="Text 5"/>
          <p:cNvSpPr/>
          <p:nvPr/>
        </p:nvSpPr>
        <p:spPr>
          <a:xfrm>
            <a:off x="2432566" y="5860613"/>
            <a:ext cx="2764512" cy="345519"/>
          </a:xfrm>
          <a:prstGeom prst="rect">
            <a:avLst/>
          </a:prstGeom>
          <a:noFill/>
          <a:ln/>
        </p:spPr>
        <p:txBody>
          <a:bodyPr wrap="none" lIns="0" tIns="0" rIns="0" bIns="0" rtlCol="0" anchor="t"/>
          <a:lstStyle/>
          <a:p>
            <a:pPr algn="l" indent="0" marL="0">
              <a:lnSpc>
                <a:spcPts val="2700"/>
              </a:lnSpc>
              <a:buNone/>
            </a:pPr>
            <a:r>
              <a:rPr lang="en-US" sz="2150" b="1" spc="-22" kern="0" dirty="0">
                <a:solidFill>
                  <a:srgbClr val="3D3838"/>
                </a:solidFill>
                <a:latin typeface="Montserrat Bold" pitchFamily="34" charset="0"/>
                <a:ea typeface="Montserrat Bold" pitchFamily="34" charset="-122"/>
                <a:cs typeface="Montserrat Bold" pitchFamily="34" charset="-120"/>
              </a:rPr>
              <a:t>Group Stage Draw</a:t>
            </a:r>
            <a:endParaRPr lang="en-US" sz="2150" dirty="0"/>
          </a:p>
        </p:txBody>
      </p:sp>
      <p:sp>
        <p:nvSpPr>
          <p:cNvPr id="12" name="Text 6"/>
          <p:cNvSpPr/>
          <p:nvPr/>
        </p:nvSpPr>
        <p:spPr>
          <a:xfrm>
            <a:off x="2432566" y="6351984"/>
            <a:ext cx="5860018" cy="729615"/>
          </a:xfrm>
          <a:prstGeom prst="rect">
            <a:avLst/>
          </a:prstGeom>
          <a:noFill/>
          <a:ln/>
        </p:spPr>
        <p:txBody>
          <a:bodyPr wrap="square" lIns="0" tIns="0" rIns="0" bIns="0" rtlCol="0" anchor="t"/>
          <a:lstStyle/>
          <a:p>
            <a:pPr algn="l" indent="0" marL="0">
              <a:lnSpc>
                <a:spcPts val="2850"/>
              </a:lnSpc>
              <a:buNone/>
            </a:pPr>
            <a:r>
              <a:rPr lang="en-US" sz="1900" dirty="0">
                <a:solidFill>
                  <a:srgbClr val="3D3838"/>
                </a:solidFill>
                <a:latin typeface="Source Sans Pro" pitchFamily="34" charset="0"/>
                <a:ea typeface="Source Sans Pro" pitchFamily="34" charset="-122"/>
                <a:cs typeface="Source Sans Pro" pitchFamily="34" charset="-120"/>
              </a:rPr>
              <a:t>Qualified teams are divided into groups for the main tournament.</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1185029" y="2490073"/>
            <a:ext cx="7459385" cy="701397"/>
          </a:xfrm>
          <a:prstGeom prst="rect">
            <a:avLst/>
          </a:prstGeom>
          <a:noFill/>
          <a:ln/>
        </p:spPr>
        <p:txBody>
          <a:bodyPr wrap="non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Top Performing Countries</a:t>
            </a:r>
            <a:endParaRPr lang="en-US" sz="4400" dirty="0"/>
          </a:p>
        </p:txBody>
      </p:sp>
      <p:sp>
        <p:nvSpPr>
          <p:cNvPr id="3" name="Text 1"/>
          <p:cNvSpPr/>
          <p:nvPr/>
        </p:nvSpPr>
        <p:spPr>
          <a:xfrm>
            <a:off x="1185029" y="3808571"/>
            <a:ext cx="3494842" cy="350639"/>
          </a:xfrm>
          <a:prstGeom prst="rect">
            <a:avLst/>
          </a:prstGeom>
          <a:noFill/>
          <a:ln/>
        </p:spPr>
        <p:txBody>
          <a:bodyPr wrap="none" lIns="0" tIns="0" rIns="0" bIns="0" rtlCol="0" anchor="t"/>
          <a:lstStyle/>
          <a:p>
            <a:pPr indent="0" marL="0">
              <a:lnSpc>
                <a:spcPts val="2750"/>
              </a:lnSpc>
              <a:buNone/>
            </a:pPr>
            <a:r>
              <a:rPr lang="en-US" sz="2200" b="1" spc="-22" kern="0" dirty="0">
                <a:solidFill>
                  <a:srgbClr val="000000"/>
                </a:solidFill>
                <a:latin typeface="Montserrat Bold" pitchFamily="34" charset="0"/>
                <a:ea typeface="Montserrat Bold" pitchFamily="34" charset="-122"/>
                <a:cs typeface="Montserrat Bold" pitchFamily="34" charset="-120"/>
              </a:rPr>
              <a:t>World Cup Appearances</a:t>
            </a:r>
            <a:endParaRPr lang="en-US" sz="2200" dirty="0"/>
          </a:p>
        </p:txBody>
      </p:sp>
      <p:sp>
        <p:nvSpPr>
          <p:cNvPr id="4" name="Text 2"/>
          <p:cNvSpPr/>
          <p:nvPr/>
        </p:nvSpPr>
        <p:spPr>
          <a:xfrm>
            <a:off x="1185029" y="4406027"/>
            <a:ext cx="3684746" cy="1111210"/>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Brazil and Germany lead with 78 matches each, followed by Italy with 57.</a:t>
            </a:r>
            <a:endParaRPr lang="en-US" sz="1900" dirty="0"/>
          </a:p>
        </p:txBody>
      </p:sp>
      <p:sp>
        <p:nvSpPr>
          <p:cNvPr id="5" name="Text 3"/>
          <p:cNvSpPr/>
          <p:nvPr/>
        </p:nvSpPr>
        <p:spPr>
          <a:xfrm>
            <a:off x="5479613" y="3808571"/>
            <a:ext cx="2805470" cy="350639"/>
          </a:xfrm>
          <a:prstGeom prst="rect">
            <a:avLst/>
          </a:prstGeom>
          <a:noFill/>
          <a:ln/>
        </p:spPr>
        <p:txBody>
          <a:bodyPr wrap="none" lIns="0" tIns="0" rIns="0" bIns="0" rtlCol="0" anchor="t"/>
          <a:lstStyle/>
          <a:p>
            <a:pPr indent="0" marL="0">
              <a:lnSpc>
                <a:spcPts val="2750"/>
              </a:lnSpc>
              <a:buNone/>
            </a:pPr>
            <a:r>
              <a:rPr lang="en-US" sz="2200" b="1" spc="-22" kern="0" dirty="0">
                <a:solidFill>
                  <a:srgbClr val="000000"/>
                </a:solidFill>
                <a:latin typeface="Montserrat Bold" pitchFamily="34" charset="0"/>
                <a:ea typeface="Montserrat Bold" pitchFamily="34" charset="-122"/>
                <a:cs typeface="Montserrat Bold" pitchFamily="34" charset="-120"/>
              </a:rPr>
              <a:t>Winning Trends</a:t>
            </a:r>
            <a:endParaRPr lang="en-US" sz="2200" dirty="0"/>
          </a:p>
        </p:txBody>
      </p:sp>
      <p:sp>
        <p:nvSpPr>
          <p:cNvPr id="6" name="Text 4"/>
          <p:cNvSpPr/>
          <p:nvPr/>
        </p:nvSpPr>
        <p:spPr>
          <a:xfrm>
            <a:off x="5479613" y="4406027"/>
            <a:ext cx="3684746" cy="1111210"/>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Brazil tops with 58 wins, Germany follows with 53, and Argentina with 39.</a:t>
            </a:r>
            <a:endParaRPr lang="en-US" sz="1900" dirty="0"/>
          </a:p>
        </p:txBody>
      </p:sp>
      <p:sp>
        <p:nvSpPr>
          <p:cNvPr id="7" name="Text 5"/>
          <p:cNvSpPr/>
          <p:nvPr/>
        </p:nvSpPr>
        <p:spPr>
          <a:xfrm>
            <a:off x="9774198" y="3808571"/>
            <a:ext cx="2943582" cy="350639"/>
          </a:xfrm>
          <a:prstGeom prst="rect">
            <a:avLst/>
          </a:prstGeom>
          <a:noFill/>
          <a:ln/>
        </p:spPr>
        <p:txBody>
          <a:bodyPr wrap="none" lIns="0" tIns="0" rIns="0" bIns="0" rtlCol="0" anchor="t"/>
          <a:lstStyle/>
          <a:p>
            <a:pPr indent="0" marL="0">
              <a:lnSpc>
                <a:spcPts val="2750"/>
              </a:lnSpc>
              <a:buNone/>
            </a:pPr>
            <a:r>
              <a:rPr lang="en-US" sz="2200" b="1" spc="-22" kern="0" dirty="0">
                <a:solidFill>
                  <a:srgbClr val="000000"/>
                </a:solidFill>
                <a:latin typeface="Montserrat Bold" pitchFamily="34" charset="0"/>
                <a:ea typeface="Montserrat Bold" pitchFamily="34" charset="-122"/>
                <a:cs typeface="Montserrat Bold" pitchFamily="34" charset="-120"/>
              </a:rPr>
              <a:t>Host Nation Success</a:t>
            </a:r>
            <a:endParaRPr lang="en-US" sz="2200" dirty="0"/>
          </a:p>
        </p:txBody>
      </p:sp>
      <p:sp>
        <p:nvSpPr>
          <p:cNvPr id="8" name="Text 6"/>
          <p:cNvSpPr/>
          <p:nvPr/>
        </p:nvSpPr>
        <p:spPr>
          <a:xfrm>
            <a:off x="9774198" y="4406027"/>
            <a:ext cx="3684746" cy="740807"/>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Six host countries have won the World Cup on home soil.</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2014776"/>
            <a:ext cx="6360914" cy="701397"/>
          </a:xfrm>
          <a:prstGeom prst="rect">
            <a:avLst/>
          </a:prstGeom>
          <a:noFill/>
          <a:ln/>
        </p:spPr>
        <p:txBody>
          <a:bodyPr wrap="non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Tournament Statistics</a:t>
            </a:r>
            <a:endParaRPr lang="en-US" sz="4400" dirty="0"/>
          </a:p>
        </p:txBody>
      </p:sp>
      <p:sp>
        <p:nvSpPr>
          <p:cNvPr id="4" name="Shape 1"/>
          <p:cNvSpPr/>
          <p:nvPr/>
        </p:nvSpPr>
        <p:spPr>
          <a:xfrm>
            <a:off x="6350437" y="3086457"/>
            <a:ext cx="7415927" cy="3128367"/>
          </a:xfrm>
          <a:prstGeom prst="roundRect">
            <a:avLst>
              <a:gd name="adj" fmla="val 1184"/>
            </a:avLst>
          </a:prstGeom>
          <a:noFill/>
          <a:ln w="15240">
            <a:solidFill>
              <a:srgbClr val="000000">
                <a:alpha val="8000"/>
              </a:srgbClr>
            </a:solidFill>
            <a:prstDash val="solid"/>
          </a:ln>
        </p:spPr>
      </p:sp>
      <p:sp>
        <p:nvSpPr>
          <p:cNvPr id="5" name="Shape 2"/>
          <p:cNvSpPr/>
          <p:nvPr/>
        </p:nvSpPr>
        <p:spPr>
          <a:xfrm>
            <a:off x="6365677" y="3101697"/>
            <a:ext cx="7385447" cy="681871"/>
          </a:xfrm>
          <a:prstGeom prst="rect">
            <a:avLst/>
          </a:prstGeom>
          <a:solidFill>
            <a:srgbClr val="FFFFFF">
              <a:alpha val="4000"/>
            </a:srgbClr>
          </a:solidFill>
          <a:ln/>
        </p:spPr>
      </p:sp>
      <p:sp>
        <p:nvSpPr>
          <p:cNvPr id="6" name="Text 3"/>
          <p:cNvSpPr/>
          <p:nvPr/>
        </p:nvSpPr>
        <p:spPr>
          <a:xfrm>
            <a:off x="6612493" y="3257431"/>
            <a:ext cx="3195280" cy="370403"/>
          </a:xfrm>
          <a:prstGeom prst="rect">
            <a:avLst/>
          </a:prstGeom>
          <a:noFill/>
          <a:ln/>
        </p:spPr>
        <p:txBody>
          <a:bodyPr wrap="non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Average Goals per Match</a:t>
            </a:r>
            <a:endParaRPr lang="en-US" sz="1900" dirty="0"/>
          </a:p>
        </p:txBody>
      </p:sp>
      <p:sp>
        <p:nvSpPr>
          <p:cNvPr id="7" name="Text 4"/>
          <p:cNvSpPr/>
          <p:nvPr/>
        </p:nvSpPr>
        <p:spPr>
          <a:xfrm>
            <a:off x="10309027" y="3257431"/>
            <a:ext cx="3195280" cy="370403"/>
          </a:xfrm>
          <a:prstGeom prst="rect">
            <a:avLst/>
          </a:prstGeom>
          <a:noFill/>
          <a:ln/>
        </p:spPr>
        <p:txBody>
          <a:bodyPr wrap="non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2.85</a:t>
            </a:r>
            <a:endParaRPr lang="en-US" sz="1900" dirty="0"/>
          </a:p>
        </p:txBody>
      </p:sp>
      <p:sp>
        <p:nvSpPr>
          <p:cNvPr id="8" name="Shape 5"/>
          <p:cNvSpPr/>
          <p:nvPr/>
        </p:nvSpPr>
        <p:spPr>
          <a:xfrm>
            <a:off x="6365677" y="3783568"/>
            <a:ext cx="7385447" cy="681871"/>
          </a:xfrm>
          <a:prstGeom prst="rect">
            <a:avLst/>
          </a:prstGeom>
          <a:solidFill>
            <a:srgbClr val="000000">
              <a:alpha val="4000"/>
            </a:srgbClr>
          </a:solidFill>
          <a:ln/>
        </p:spPr>
      </p:sp>
      <p:sp>
        <p:nvSpPr>
          <p:cNvPr id="9" name="Text 6"/>
          <p:cNvSpPr/>
          <p:nvPr/>
        </p:nvSpPr>
        <p:spPr>
          <a:xfrm>
            <a:off x="6612493" y="3939302"/>
            <a:ext cx="3195280" cy="370403"/>
          </a:xfrm>
          <a:prstGeom prst="rect">
            <a:avLst/>
          </a:prstGeom>
          <a:noFill/>
          <a:ln/>
        </p:spPr>
        <p:txBody>
          <a:bodyPr wrap="non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Highest Attendance</a:t>
            </a:r>
            <a:endParaRPr lang="en-US" sz="1900" dirty="0"/>
          </a:p>
        </p:txBody>
      </p:sp>
      <p:sp>
        <p:nvSpPr>
          <p:cNvPr id="10" name="Text 7"/>
          <p:cNvSpPr/>
          <p:nvPr/>
        </p:nvSpPr>
        <p:spPr>
          <a:xfrm>
            <a:off x="10309027" y="3939302"/>
            <a:ext cx="3195280" cy="370403"/>
          </a:xfrm>
          <a:prstGeom prst="rect">
            <a:avLst/>
          </a:prstGeom>
          <a:noFill/>
          <a:ln/>
        </p:spPr>
        <p:txBody>
          <a:bodyPr wrap="non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173,850 (Uruguay)</a:t>
            </a:r>
            <a:endParaRPr lang="en-US" sz="1900" dirty="0"/>
          </a:p>
        </p:txBody>
      </p:sp>
      <p:sp>
        <p:nvSpPr>
          <p:cNvPr id="11" name="Shape 8"/>
          <p:cNvSpPr/>
          <p:nvPr/>
        </p:nvSpPr>
        <p:spPr>
          <a:xfrm>
            <a:off x="6365677" y="4465439"/>
            <a:ext cx="7385447" cy="681871"/>
          </a:xfrm>
          <a:prstGeom prst="rect">
            <a:avLst/>
          </a:prstGeom>
          <a:solidFill>
            <a:srgbClr val="FFFFFF">
              <a:alpha val="4000"/>
            </a:srgbClr>
          </a:solidFill>
          <a:ln/>
        </p:spPr>
      </p:sp>
      <p:sp>
        <p:nvSpPr>
          <p:cNvPr id="12" name="Text 9"/>
          <p:cNvSpPr/>
          <p:nvPr/>
        </p:nvSpPr>
        <p:spPr>
          <a:xfrm>
            <a:off x="6612493" y="4621173"/>
            <a:ext cx="3195280" cy="370403"/>
          </a:xfrm>
          <a:prstGeom prst="rect">
            <a:avLst/>
          </a:prstGeom>
          <a:noFill/>
          <a:ln/>
        </p:spPr>
        <p:txBody>
          <a:bodyPr wrap="non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Most Common Matchup</a:t>
            </a:r>
            <a:endParaRPr lang="en-US" sz="1900" dirty="0"/>
          </a:p>
        </p:txBody>
      </p:sp>
      <p:sp>
        <p:nvSpPr>
          <p:cNvPr id="13" name="Text 10"/>
          <p:cNvSpPr/>
          <p:nvPr/>
        </p:nvSpPr>
        <p:spPr>
          <a:xfrm>
            <a:off x="10309027" y="4621173"/>
            <a:ext cx="3195280" cy="370403"/>
          </a:xfrm>
          <a:prstGeom prst="rect">
            <a:avLst/>
          </a:prstGeom>
          <a:noFill/>
          <a:ln/>
        </p:spPr>
        <p:txBody>
          <a:bodyPr wrap="non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Brazil vs. Sweden</a:t>
            </a:r>
            <a:endParaRPr lang="en-US" sz="1900" dirty="0"/>
          </a:p>
        </p:txBody>
      </p:sp>
      <p:sp>
        <p:nvSpPr>
          <p:cNvPr id="14" name="Shape 11"/>
          <p:cNvSpPr/>
          <p:nvPr/>
        </p:nvSpPr>
        <p:spPr>
          <a:xfrm>
            <a:off x="6365677" y="5147310"/>
            <a:ext cx="7385447" cy="1052274"/>
          </a:xfrm>
          <a:prstGeom prst="rect">
            <a:avLst/>
          </a:prstGeom>
          <a:solidFill>
            <a:srgbClr val="000000">
              <a:alpha val="4000"/>
            </a:srgbClr>
          </a:solidFill>
          <a:ln/>
        </p:spPr>
      </p:sp>
      <p:sp>
        <p:nvSpPr>
          <p:cNvPr id="15" name="Text 12"/>
          <p:cNvSpPr/>
          <p:nvPr/>
        </p:nvSpPr>
        <p:spPr>
          <a:xfrm>
            <a:off x="6612493" y="5303044"/>
            <a:ext cx="3195280" cy="370403"/>
          </a:xfrm>
          <a:prstGeom prst="rect">
            <a:avLst/>
          </a:prstGeom>
          <a:noFill/>
          <a:ln/>
        </p:spPr>
        <p:txBody>
          <a:bodyPr wrap="non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Biggest Win</a:t>
            </a:r>
            <a:endParaRPr lang="en-US" sz="1900" dirty="0"/>
          </a:p>
        </p:txBody>
      </p:sp>
      <p:sp>
        <p:nvSpPr>
          <p:cNvPr id="16" name="Text 13"/>
          <p:cNvSpPr/>
          <p:nvPr/>
        </p:nvSpPr>
        <p:spPr>
          <a:xfrm>
            <a:off x="10309027" y="5303044"/>
            <a:ext cx="3195280" cy="740807"/>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Hungary 10-1 El Salvador (1982)</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75273" y="841534"/>
            <a:ext cx="4935736" cy="6546533"/>
          </a:xfrm>
          <a:prstGeom prst="rect">
            <a:avLst/>
          </a:prstGeom>
        </p:spPr>
      </p:pic>
      <p:sp>
        <p:nvSpPr>
          <p:cNvPr id="4" name="Text 0"/>
          <p:cNvSpPr/>
          <p:nvPr/>
        </p:nvSpPr>
        <p:spPr>
          <a:xfrm>
            <a:off x="6257449" y="656153"/>
            <a:ext cx="7300913" cy="625793"/>
          </a:xfrm>
          <a:prstGeom prst="rect">
            <a:avLst/>
          </a:prstGeom>
          <a:noFill/>
          <a:ln/>
        </p:spPr>
        <p:txBody>
          <a:bodyPr wrap="none" lIns="0" tIns="0" rIns="0" bIns="0" rtlCol="0" anchor="t"/>
          <a:lstStyle/>
          <a:p>
            <a:pPr indent="0" marL="0">
              <a:lnSpc>
                <a:spcPts val="4900"/>
              </a:lnSpc>
              <a:buNone/>
            </a:pPr>
            <a:r>
              <a:rPr lang="en-US" sz="3900" b="1" spc="-39" kern="0" dirty="0">
                <a:solidFill>
                  <a:srgbClr val="000000"/>
                </a:solidFill>
                <a:latin typeface="Montserrat Bold" pitchFamily="34" charset="0"/>
                <a:ea typeface="Montserrat Bold" pitchFamily="34" charset="-122"/>
                <a:cs typeface="Montserrat Bold" pitchFamily="34" charset="-120"/>
              </a:rPr>
              <a:t>Player and Coach Highlights</a:t>
            </a:r>
            <a:endParaRPr lang="en-US" sz="3900" dirty="0"/>
          </a:p>
        </p:txBody>
      </p:sp>
      <p:pic>
        <p:nvPicPr>
          <p:cNvPr id="5" name="Image 2" descr="preencoded.png">    </p:cNvPr>
          <p:cNvPicPr>
            <a:picLocks noChangeAspect="1"/>
          </p:cNvPicPr>
          <p:nvPr/>
        </p:nvPicPr>
        <p:blipFill>
          <a:blip r:embed="rId3"/>
          <a:stretch>
            <a:fillRect/>
          </a:stretch>
        </p:blipFill>
        <p:spPr>
          <a:xfrm>
            <a:off x="6257449" y="1612344"/>
            <a:ext cx="550664" cy="550664"/>
          </a:xfrm>
          <a:prstGeom prst="rect">
            <a:avLst/>
          </a:prstGeom>
        </p:spPr>
      </p:pic>
      <p:sp>
        <p:nvSpPr>
          <p:cNvPr id="6" name="Text 1"/>
          <p:cNvSpPr/>
          <p:nvPr/>
        </p:nvSpPr>
        <p:spPr>
          <a:xfrm>
            <a:off x="6257449" y="2383274"/>
            <a:ext cx="2503408" cy="312896"/>
          </a:xfrm>
          <a:prstGeom prst="rect">
            <a:avLst/>
          </a:prstGeom>
          <a:noFill/>
          <a:ln/>
        </p:spPr>
        <p:txBody>
          <a:bodyPr wrap="none" lIns="0" tIns="0" rIns="0" bIns="0" rtlCol="0" anchor="t"/>
          <a:lstStyle/>
          <a:p>
            <a:pPr algn="l" indent="0" marL="0">
              <a:lnSpc>
                <a:spcPts val="2450"/>
              </a:lnSpc>
              <a:buNone/>
            </a:pPr>
            <a:r>
              <a:rPr lang="en-US" sz="1950" b="1" spc="-20" kern="0" dirty="0">
                <a:solidFill>
                  <a:srgbClr val="3D3838"/>
                </a:solidFill>
                <a:latin typeface="Montserrat Bold" pitchFamily="34" charset="0"/>
                <a:ea typeface="Montserrat Bold" pitchFamily="34" charset="-122"/>
                <a:cs typeface="Montserrat Bold" pitchFamily="34" charset="-120"/>
              </a:rPr>
              <a:t>Top Scorer</a:t>
            </a:r>
            <a:endParaRPr lang="en-US" sz="1950" dirty="0"/>
          </a:p>
        </p:txBody>
      </p:sp>
      <p:sp>
        <p:nvSpPr>
          <p:cNvPr id="7" name="Text 2"/>
          <p:cNvSpPr/>
          <p:nvPr/>
        </p:nvSpPr>
        <p:spPr>
          <a:xfrm>
            <a:off x="6257449" y="2828330"/>
            <a:ext cx="7601902" cy="330398"/>
          </a:xfrm>
          <a:prstGeom prst="rect">
            <a:avLst/>
          </a:prstGeom>
          <a:noFill/>
          <a:ln/>
        </p:spPr>
        <p:txBody>
          <a:bodyPr wrap="none" lIns="0" tIns="0" rIns="0" bIns="0" rtlCol="0" anchor="t"/>
          <a:lstStyle/>
          <a:p>
            <a:pPr algn="l" indent="0" marL="0">
              <a:lnSpc>
                <a:spcPts val="2600"/>
              </a:lnSpc>
              <a:buNone/>
            </a:pPr>
            <a:r>
              <a:rPr lang="en-US" sz="1700" dirty="0">
                <a:solidFill>
                  <a:srgbClr val="3D3838"/>
                </a:solidFill>
                <a:latin typeface="Source Sans Pro" pitchFamily="34" charset="0"/>
                <a:ea typeface="Source Sans Pro" pitchFamily="34" charset="-122"/>
                <a:cs typeface="Source Sans Pro" pitchFamily="34" charset="-120"/>
              </a:rPr>
              <a:t>Ronaldo leads with 13 goals, followed by Klose with 12.</a:t>
            </a:r>
            <a:endParaRPr lang="en-US" sz="1700" dirty="0"/>
          </a:p>
        </p:txBody>
      </p:sp>
      <p:pic>
        <p:nvPicPr>
          <p:cNvPr id="8" name="Image 3" descr="preencoded.png">    </p:cNvPr>
          <p:cNvPicPr>
            <a:picLocks noChangeAspect="1"/>
          </p:cNvPicPr>
          <p:nvPr/>
        </p:nvPicPr>
        <p:blipFill>
          <a:blip r:embed="rId4"/>
          <a:stretch>
            <a:fillRect/>
          </a:stretch>
        </p:blipFill>
        <p:spPr>
          <a:xfrm>
            <a:off x="6257449" y="3819644"/>
            <a:ext cx="550664" cy="550664"/>
          </a:xfrm>
          <a:prstGeom prst="rect">
            <a:avLst/>
          </a:prstGeom>
        </p:spPr>
      </p:pic>
      <p:sp>
        <p:nvSpPr>
          <p:cNvPr id="9" name="Text 3"/>
          <p:cNvSpPr/>
          <p:nvPr/>
        </p:nvSpPr>
        <p:spPr>
          <a:xfrm>
            <a:off x="6257449" y="4590574"/>
            <a:ext cx="2503408" cy="312896"/>
          </a:xfrm>
          <a:prstGeom prst="rect">
            <a:avLst/>
          </a:prstGeom>
          <a:noFill/>
          <a:ln/>
        </p:spPr>
        <p:txBody>
          <a:bodyPr wrap="none" lIns="0" tIns="0" rIns="0" bIns="0" rtlCol="0" anchor="t"/>
          <a:lstStyle/>
          <a:p>
            <a:pPr algn="l" indent="0" marL="0">
              <a:lnSpc>
                <a:spcPts val="2450"/>
              </a:lnSpc>
              <a:buNone/>
            </a:pPr>
            <a:r>
              <a:rPr lang="en-US" sz="1950" b="1" spc="-20" kern="0" dirty="0">
                <a:solidFill>
                  <a:srgbClr val="3D3838"/>
                </a:solidFill>
                <a:latin typeface="Montserrat Bold" pitchFamily="34" charset="0"/>
                <a:ea typeface="Montserrat Bold" pitchFamily="34" charset="-122"/>
                <a:cs typeface="Montserrat Bold" pitchFamily="34" charset="-120"/>
              </a:rPr>
              <a:t>Top Coach</a:t>
            </a:r>
            <a:endParaRPr lang="en-US" sz="1950" dirty="0"/>
          </a:p>
        </p:txBody>
      </p:sp>
      <p:sp>
        <p:nvSpPr>
          <p:cNvPr id="10" name="Text 4"/>
          <p:cNvSpPr/>
          <p:nvPr/>
        </p:nvSpPr>
        <p:spPr>
          <a:xfrm>
            <a:off x="6257449" y="5035629"/>
            <a:ext cx="7601902" cy="330398"/>
          </a:xfrm>
          <a:prstGeom prst="rect">
            <a:avLst/>
          </a:prstGeom>
          <a:noFill/>
          <a:ln/>
        </p:spPr>
        <p:txBody>
          <a:bodyPr wrap="none" lIns="0" tIns="0" rIns="0" bIns="0" rtlCol="0" anchor="t"/>
          <a:lstStyle/>
          <a:p>
            <a:pPr algn="l" indent="0" marL="0">
              <a:lnSpc>
                <a:spcPts val="2600"/>
              </a:lnSpc>
              <a:buNone/>
            </a:pPr>
            <a:r>
              <a:rPr lang="en-US" sz="1700" dirty="0">
                <a:solidFill>
                  <a:srgbClr val="3D3838"/>
                </a:solidFill>
                <a:latin typeface="Source Sans Pro" pitchFamily="34" charset="0"/>
                <a:ea typeface="Source Sans Pro" pitchFamily="34" charset="-122"/>
                <a:cs typeface="Source Sans Pro" pitchFamily="34" charset="-120"/>
              </a:rPr>
              <a:t>Luiz Felipe Scolari has 575 World Cup appearances.</a:t>
            </a:r>
            <a:endParaRPr lang="en-US" sz="1700" dirty="0"/>
          </a:p>
        </p:txBody>
      </p:sp>
      <p:pic>
        <p:nvPicPr>
          <p:cNvPr id="11" name="Image 4" descr="preencoded.png">    </p:cNvPr>
          <p:cNvPicPr>
            <a:picLocks noChangeAspect="1"/>
          </p:cNvPicPr>
          <p:nvPr/>
        </p:nvPicPr>
        <p:blipFill>
          <a:blip r:embed="rId5"/>
          <a:stretch>
            <a:fillRect/>
          </a:stretch>
        </p:blipFill>
        <p:spPr>
          <a:xfrm>
            <a:off x="6257449" y="6026944"/>
            <a:ext cx="550664" cy="550664"/>
          </a:xfrm>
          <a:prstGeom prst="rect">
            <a:avLst/>
          </a:prstGeom>
        </p:spPr>
      </p:pic>
      <p:sp>
        <p:nvSpPr>
          <p:cNvPr id="12" name="Text 5"/>
          <p:cNvSpPr/>
          <p:nvPr/>
        </p:nvSpPr>
        <p:spPr>
          <a:xfrm>
            <a:off x="6257449" y="6797873"/>
            <a:ext cx="2503408" cy="312896"/>
          </a:xfrm>
          <a:prstGeom prst="rect">
            <a:avLst/>
          </a:prstGeom>
          <a:noFill/>
          <a:ln/>
        </p:spPr>
        <p:txBody>
          <a:bodyPr wrap="none" lIns="0" tIns="0" rIns="0" bIns="0" rtlCol="0" anchor="t"/>
          <a:lstStyle/>
          <a:p>
            <a:pPr algn="l" indent="0" marL="0">
              <a:lnSpc>
                <a:spcPts val="2450"/>
              </a:lnSpc>
              <a:buNone/>
            </a:pPr>
            <a:r>
              <a:rPr lang="en-US" sz="1950" b="1" spc="-20" kern="0" dirty="0">
                <a:solidFill>
                  <a:srgbClr val="3D3838"/>
                </a:solidFill>
                <a:latin typeface="Montserrat Bold" pitchFamily="34" charset="0"/>
                <a:ea typeface="Montserrat Bold" pitchFamily="34" charset="-122"/>
                <a:cs typeface="Montserrat Bold" pitchFamily="34" charset="-120"/>
              </a:rPr>
              <a:t>Most Wins</a:t>
            </a:r>
            <a:endParaRPr lang="en-US" sz="1950" dirty="0"/>
          </a:p>
        </p:txBody>
      </p:sp>
      <p:sp>
        <p:nvSpPr>
          <p:cNvPr id="13" name="Text 6"/>
          <p:cNvSpPr/>
          <p:nvPr/>
        </p:nvSpPr>
        <p:spPr>
          <a:xfrm>
            <a:off x="6257449" y="7242929"/>
            <a:ext cx="7601902" cy="330398"/>
          </a:xfrm>
          <a:prstGeom prst="rect">
            <a:avLst/>
          </a:prstGeom>
          <a:noFill/>
          <a:ln/>
        </p:spPr>
        <p:txBody>
          <a:bodyPr wrap="none" lIns="0" tIns="0" rIns="0" bIns="0" rtlCol="0" anchor="t"/>
          <a:lstStyle/>
          <a:p>
            <a:pPr algn="l" indent="0" marL="0">
              <a:lnSpc>
                <a:spcPts val="2600"/>
              </a:lnSpc>
              <a:buNone/>
            </a:pPr>
            <a:r>
              <a:rPr lang="en-US" sz="1700" dirty="0">
                <a:solidFill>
                  <a:srgbClr val="3D3838"/>
                </a:solidFill>
                <a:latin typeface="Source Sans Pro" pitchFamily="34" charset="0"/>
                <a:ea typeface="Source Sans Pro" pitchFamily="34" charset="-122"/>
                <a:cs typeface="Source Sans Pro" pitchFamily="34" charset="-120"/>
              </a:rPr>
              <a:t>Brazil leads with 5 World Cup victories.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1241465"/>
            <a:ext cx="5688806" cy="701397"/>
          </a:xfrm>
          <a:prstGeom prst="rect">
            <a:avLst/>
          </a:prstGeom>
          <a:noFill/>
          <a:ln/>
        </p:spPr>
        <p:txBody>
          <a:bodyPr wrap="non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Tournament Trends</a:t>
            </a:r>
            <a:endParaRPr lang="en-US" sz="4400" dirty="0"/>
          </a:p>
        </p:txBody>
      </p:sp>
      <p:sp>
        <p:nvSpPr>
          <p:cNvPr id="4" name="Shape 1"/>
          <p:cNvSpPr/>
          <p:nvPr/>
        </p:nvSpPr>
        <p:spPr>
          <a:xfrm>
            <a:off x="6350437" y="2590800"/>
            <a:ext cx="555427" cy="555427"/>
          </a:xfrm>
          <a:prstGeom prst="roundRect">
            <a:avLst>
              <a:gd name="adj" fmla="val 6668"/>
            </a:avLst>
          </a:prstGeom>
          <a:solidFill>
            <a:srgbClr val="F2EEEE"/>
          </a:solidFill>
          <a:ln/>
        </p:spPr>
      </p:sp>
      <p:sp>
        <p:nvSpPr>
          <p:cNvPr id="5" name="Text 2"/>
          <p:cNvSpPr/>
          <p:nvPr/>
        </p:nvSpPr>
        <p:spPr>
          <a:xfrm>
            <a:off x="6563797" y="2700099"/>
            <a:ext cx="128588" cy="336709"/>
          </a:xfrm>
          <a:prstGeom prst="rect">
            <a:avLst/>
          </a:prstGeom>
          <a:noFill/>
          <a:ln/>
        </p:spPr>
        <p:txBody>
          <a:bodyPr wrap="none" lIns="0" tIns="0" rIns="0" bIns="0" rtlCol="0" anchor="t"/>
          <a:lstStyle/>
          <a:p>
            <a:pPr algn="ctr" indent="0" marL="0">
              <a:lnSpc>
                <a:spcPts val="2650"/>
              </a:lnSpc>
              <a:buNone/>
            </a:pPr>
            <a:r>
              <a:rPr lang="en-US" sz="2650" b="1" spc="-27" kern="0" dirty="0">
                <a:solidFill>
                  <a:srgbClr val="3D3838"/>
                </a:solidFill>
                <a:latin typeface="Montserrat Bold" pitchFamily="34" charset="0"/>
                <a:ea typeface="Montserrat Bold" pitchFamily="34" charset="-122"/>
                <a:cs typeface="Montserrat Bold" pitchFamily="34" charset="-120"/>
              </a:rPr>
              <a:t>1</a:t>
            </a:r>
            <a:endParaRPr lang="en-US" sz="2650" dirty="0"/>
          </a:p>
        </p:txBody>
      </p:sp>
      <p:sp>
        <p:nvSpPr>
          <p:cNvPr id="6" name="Text 3"/>
          <p:cNvSpPr/>
          <p:nvPr/>
        </p:nvSpPr>
        <p:spPr>
          <a:xfrm>
            <a:off x="7152680" y="2590800"/>
            <a:ext cx="2805470" cy="350639"/>
          </a:xfrm>
          <a:prstGeom prst="rect">
            <a:avLst/>
          </a:prstGeom>
          <a:noFill/>
          <a:ln/>
        </p:spPr>
        <p:txBody>
          <a:bodyPr wrap="none" lIns="0" tIns="0" rIns="0" bIns="0" rtlCol="0" anchor="t"/>
          <a:lstStyle/>
          <a:p>
            <a:pPr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Goal Scoring</a:t>
            </a:r>
            <a:endParaRPr lang="en-US" sz="2200" dirty="0"/>
          </a:p>
        </p:txBody>
      </p:sp>
      <p:sp>
        <p:nvSpPr>
          <p:cNvPr id="7" name="Text 4"/>
          <p:cNvSpPr/>
          <p:nvPr/>
        </p:nvSpPr>
        <p:spPr>
          <a:xfrm>
            <a:off x="7152680" y="3089553"/>
            <a:ext cx="6613684" cy="370403"/>
          </a:xfrm>
          <a:prstGeom prst="rect">
            <a:avLst/>
          </a:prstGeom>
          <a:noFill/>
          <a:ln/>
        </p:spPr>
        <p:txBody>
          <a:bodyPr wrap="non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Goals increased from 70 in 1930 to 171 in 1998 and 2014.</a:t>
            </a:r>
            <a:endParaRPr lang="en-US" sz="1900" dirty="0"/>
          </a:p>
        </p:txBody>
      </p:sp>
      <p:sp>
        <p:nvSpPr>
          <p:cNvPr id="8" name="Shape 5"/>
          <p:cNvSpPr/>
          <p:nvPr/>
        </p:nvSpPr>
        <p:spPr>
          <a:xfrm>
            <a:off x="6350437" y="3984427"/>
            <a:ext cx="555427" cy="555427"/>
          </a:xfrm>
          <a:prstGeom prst="roundRect">
            <a:avLst>
              <a:gd name="adj" fmla="val 6668"/>
            </a:avLst>
          </a:prstGeom>
          <a:solidFill>
            <a:srgbClr val="F2EEEE"/>
          </a:solidFill>
          <a:ln/>
        </p:spPr>
      </p:sp>
      <p:sp>
        <p:nvSpPr>
          <p:cNvPr id="9" name="Text 6"/>
          <p:cNvSpPr/>
          <p:nvPr/>
        </p:nvSpPr>
        <p:spPr>
          <a:xfrm>
            <a:off x="6530459" y="4093726"/>
            <a:ext cx="195263" cy="336709"/>
          </a:xfrm>
          <a:prstGeom prst="rect">
            <a:avLst/>
          </a:prstGeom>
          <a:noFill/>
          <a:ln/>
        </p:spPr>
        <p:txBody>
          <a:bodyPr wrap="none" lIns="0" tIns="0" rIns="0" bIns="0" rtlCol="0" anchor="t"/>
          <a:lstStyle/>
          <a:p>
            <a:pPr algn="ctr" indent="0" marL="0">
              <a:lnSpc>
                <a:spcPts val="2650"/>
              </a:lnSpc>
              <a:buNone/>
            </a:pPr>
            <a:r>
              <a:rPr lang="en-US" sz="2650" b="1" spc="-27" kern="0" dirty="0">
                <a:solidFill>
                  <a:srgbClr val="3D3838"/>
                </a:solidFill>
                <a:latin typeface="Montserrat Bold" pitchFamily="34" charset="0"/>
                <a:ea typeface="Montserrat Bold" pitchFamily="34" charset="-122"/>
                <a:cs typeface="Montserrat Bold" pitchFamily="34" charset="-120"/>
              </a:rPr>
              <a:t>2</a:t>
            </a:r>
            <a:endParaRPr lang="en-US" sz="2650" dirty="0"/>
          </a:p>
        </p:txBody>
      </p:sp>
      <p:sp>
        <p:nvSpPr>
          <p:cNvPr id="10" name="Text 7"/>
          <p:cNvSpPr/>
          <p:nvPr/>
        </p:nvSpPr>
        <p:spPr>
          <a:xfrm>
            <a:off x="7152680" y="3984427"/>
            <a:ext cx="2805470" cy="350639"/>
          </a:xfrm>
          <a:prstGeom prst="rect">
            <a:avLst/>
          </a:prstGeom>
          <a:noFill/>
          <a:ln/>
        </p:spPr>
        <p:txBody>
          <a:bodyPr wrap="none" lIns="0" tIns="0" rIns="0" bIns="0" rtlCol="0" anchor="t"/>
          <a:lstStyle/>
          <a:p>
            <a:pPr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Attendance</a:t>
            </a:r>
            <a:endParaRPr lang="en-US" sz="2200" dirty="0"/>
          </a:p>
        </p:txBody>
      </p:sp>
      <p:sp>
        <p:nvSpPr>
          <p:cNvPr id="11" name="Text 8"/>
          <p:cNvSpPr/>
          <p:nvPr/>
        </p:nvSpPr>
        <p:spPr>
          <a:xfrm>
            <a:off x="7152680" y="4483179"/>
            <a:ext cx="6613684" cy="740807"/>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Spectators rose from 590,549 in 1930 to over 3 million in recent tournaments.</a:t>
            </a:r>
            <a:endParaRPr lang="en-US" sz="1900" dirty="0"/>
          </a:p>
        </p:txBody>
      </p:sp>
      <p:sp>
        <p:nvSpPr>
          <p:cNvPr id="12" name="Shape 9"/>
          <p:cNvSpPr/>
          <p:nvPr/>
        </p:nvSpPr>
        <p:spPr>
          <a:xfrm>
            <a:off x="6350437" y="5748457"/>
            <a:ext cx="555427" cy="555427"/>
          </a:xfrm>
          <a:prstGeom prst="roundRect">
            <a:avLst>
              <a:gd name="adj" fmla="val 6668"/>
            </a:avLst>
          </a:prstGeom>
          <a:solidFill>
            <a:srgbClr val="F2EEEE"/>
          </a:solidFill>
          <a:ln/>
        </p:spPr>
      </p:sp>
      <p:sp>
        <p:nvSpPr>
          <p:cNvPr id="13" name="Text 10"/>
          <p:cNvSpPr/>
          <p:nvPr/>
        </p:nvSpPr>
        <p:spPr>
          <a:xfrm>
            <a:off x="6530102" y="5857756"/>
            <a:ext cx="195977" cy="336709"/>
          </a:xfrm>
          <a:prstGeom prst="rect">
            <a:avLst/>
          </a:prstGeom>
          <a:noFill/>
          <a:ln/>
        </p:spPr>
        <p:txBody>
          <a:bodyPr wrap="none" lIns="0" tIns="0" rIns="0" bIns="0" rtlCol="0" anchor="t"/>
          <a:lstStyle/>
          <a:p>
            <a:pPr algn="ctr" indent="0" marL="0">
              <a:lnSpc>
                <a:spcPts val="2650"/>
              </a:lnSpc>
              <a:buNone/>
            </a:pPr>
            <a:r>
              <a:rPr lang="en-US" sz="2650" b="1" spc="-27" kern="0" dirty="0">
                <a:solidFill>
                  <a:srgbClr val="3D3838"/>
                </a:solidFill>
                <a:latin typeface="Montserrat Bold" pitchFamily="34" charset="0"/>
                <a:ea typeface="Montserrat Bold" pitchFamily="34" charset="-122"/>
                <a:cs typeface="Montserrat Bold" pitchFamily="34" charset="-120"/>
              </a:rPr>
              <a:t>3</a:t>
            </a:r>
            <a:endParaRPr lang="en-US" sz="2650" dirty="0"/>
          </a:p>
        </p:txBody>
      </p:sp>
      <p:sp>
        <p:nvSpPr>
          <p:cNvPr id="14" name="Text 11"/>
          <p:cNvSpPr/>
          <p:nvPr/>
        </p:nvSpPr>
        <p:spPr>
          <a:xfrm>
            <a:off x="7152680" y="5748457"/>
            <a:ext cx="2805470" cy="350639"/>
          </a:xfrm>
          <a:prstGeom prst="rect">
            <a:avLst/>
          </a:prstGeom>
          <a:noFill/>
          <a:ln/>
        </p:spPr>
        <p:txBody>
          <a:bodyPr wrap="none" lIns="0" tIns="0" rIns="0" bIns="0" rtlCol="0" anchor="t"/>
          <a:lstStyle/>
          <a:p>
            <a:pPr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Penalty Shootouts</a:t>
            </a:r>
            <a:endParaRPr lang="en-US" sz="2200" dirty="0"/>
          </a:p>
        </p:txBody>
      </p:sp>
      <p:sp>
        <p:nvSpPr>
          <p:cNvPr id="15" name="Text 12"/>
          <p:cNvSpPr/>
          <p:nvPr/>
        </p:nvSpPr>
        <p:spPr>
          <a:xfrm>
            <a:off x="7152680" y="6247209"/>
            <a:ext cx="6613684" cy="740807"/>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Becoming more common in knockout stages, with Germany showing strong performance.</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086100"/>
          </a:xfrm>
          <a:prstGeom prst="rect">
            <a:avLst/>
          </a:prstGeom>
        </p:spPr>
      </p:pic>
      <p:pic>
        <p:nvPicPr>
          <p:cNvPr id="3" name="Image 1" descr="preencoded.png">    </p:cNvPr>
          <p:cNvPicPr>
            <a:picLocks noChangeAspect="1"/>
          </p:cNvPicPr>
          <p:nvPr/>
        </p:nvPicPr>
        <p:blipFill>
          <a:blip r:embed="rId2"/>
          <a:stretch>
            <a:fillRect/>
          </a:stretch>
        </p:blipFill>
        <p:spPr>
          <a:xfrm>
            <a:off x="4846677" y="308610"/>
            <a:ext cx="4936927" cy="2468880"/>
          </a:xfrm>
          <a:prstGeom prst="rect">
            <a:avLst/>
          </a:prstGeom>
        </p:spPr>
      </p:pic>
      <p:sp>
        <p:nvSpPr>
          <p:cNvPr id="4" name="Text 0"/>
          <p:cNvSpPr/>
          <p:nvPr/>
        </p:nvSpPr>
        <p:spPr>
          <a:xfrm>
            <a:off x="1185029" y="4070152"/>
            <a:ext cx="6471404" cy="701397"/>
          </a:xfrm>
          <a:prstGeom prst="rect">
            <a:avLst/>
          </a:prstGeom>
          <a:noFill/>
          <a:ln/>
        </p:spPr>
        <p:txBody>
          <a:bodyPr wrap="none" lIns="0" tIns="0" rIns="0" bIns="0" rtlCol="0" anchor="t"/>
          <a:lstStyle/>
          <a:p>
            <a:pPr indent="0" marL="0">
              <a:lnSpc>
                <a:spcPts val="5500"/>
              </a:lnSpc>
              <a:buNone/>
            </a:pPr>
            <a:r>
              <a:rPr lang="en-US" sz="4400" b="1" spc="-44" kern="0" dirty="0">
                <a:solidFill>
                  <a:srgbClr val="000000"/>
                </a:solidFill>
                <a:latin typeface="Montserrat Bold" pitchFamily="34" charset="0"/>
                <a:ea typeface="Montserrat Bold" pitchFamily="34" charset="-122"/>
                <a:cs typeface="Montserrat Bold" pitchFamily="34" charset="-120"/>
              </a:rPr>
              <a:t>Regional Performance</a:t>
            </a:r>
            <a:endParaRPr lang="en-US" sz="4400" dirty="0"/>
          </a:p>
        </p:txBody>
      </p:sp>
      <p:sp>
        <p:nvSpPr>
          <p:cNvPr id="5" name="Shape 1"/>
          <p:cNvSpPr/>
          <p:nvPr/>
        </p:nvSpPr>
        <p:spPr>
          <a:xfrm>
            <a:off x="1185029" y="5141833"/>
            <a:ext cx="3922157" cy="2103596"/>
          </a:xfrm>
          <a:prstGeom prst="roundRect">
            <a:avLst>
              <a:gd name="adj" fmla="val 1760"/>
            </a:avLst>
          </a:prstGeom>
          <a:solidFill>
            <a:srgbClr val="F2EEEE"/>
          </a:solidFill>
          <a:ln/>
        </p:spPr>
      </p:sp>
      <p:sp>
        <p:nvSpPr>
          <p:cNvPr id="6" name="Text 2"/>
          <p:cNvSpPr/>
          <p:nvPr/>
        </p:nvSpPr>
        <p:spPr>
          <a:xfrm>
            <a:off x="1431846" y="5388650"/>
            <a:ext cx="2805470" cy="350639"/>
          </a:xfrm>
          <a:prstGeom prst="rect">
            <a:avLst/>
          </a:prstGeom>
          <a:noFill/>
          <a:ln/>
        </p:spPr>
        <p:txBody>
          <a:bodyPr wrap="none" lIns="0" tIns="0" rIns="0" bIns="0" rtlCol="0" anchor="t"/>
          <a:lstStyle/>
          <a:p>
            <a:pPr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Europe</a:t>
            </a:r>
            <a:endParaRPr lang="en-US" sz="2200" dirty="0"/>
          </a:p>
        </p:txBody>
      </p:sp>
      <p:sp>
        <p:nvSpPr>
          <p:cNvPr id="7" name="Text 3"/>
          <p:cNvSpPr/>
          <p:nvPr/>
        </p:nvSpPr>
        <p:spPr>
          <a:xfrm>
            <a:off x="1431846" y="5887403"/>
            <a:ext cx="3428524" cy="740807"/>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European teams have won the World Cup 12 times.</a:t>
            </a:r>
            <a:endParaRPr lang="en-US" sz="1900" dirty="0"/>
          </a:p>
        </p:txBody>
      </p:sp>
      <p:sp>
        <p:nvSpPr>
          <p:cNvPr id="8" name="Shape 4"/>
          <p:cNvSpPr/>
          <p:nvPr/>
        </p:nvSpPr>
        <p:spPr>
          <a:xfrm>
            <a:off x="5354003" y="5141833"/>
            <a:ext cx="3922157" cy="2103596"/>
          </a:xfrm>
          <a:prstGeom prst="roundRect">
            <a:avLst>
              <a:gd name="adj" fmla="val 1760"/>
            </a:avLst>
          </a:prstGeom>
          <a:solidFill>
            <a:srgbClr val="F2EEEE"/>
          </a:solidFill>
          <a:ln/>
        </p:spPr>
      </p:sp>
      <p:sp>
        <p:nvSpPr>
          <p:cNvPr id="9" name="Text 5"/>
          <p:cNvSpPr/>
          <p:nvPr/>
        </p:nvSpPr>
        <p:spPr>
          <a:xfrm>
            <a:off x="5600819" y="5388650"/>
            <a:ext cx="2805470" cy="350639"/>
          </a:xfrm>
          <a:prstGeom prst="rect">
            <a:avLst/>
          </a:prstGeom>
          <a:noFill/>
          <a:ln/>
        </p:spPr>
        <p:txBody>
          <a:bodyPr wrap="none" lIns="0" tIns="0" rIns="0" bIns="0" rtlCol="0" anchor="t"/>
          <a:lstStyle/>
          <a:p>
            <a:pPr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South America</a:t>
            </a:r>
            <a:endParaRPr lang="en-US" sz="2200" dirty="0"/>
          </a:p>
        </p:txBody>
      </p:sp>
      <p:sp>
        <p:nvSpPr>
          <p:cNvPr id="10" name="Text 6"/>
          <p:cNvSpPr/>
          <p:nvPr/>
        </p:nvSpPr>
        <p:spPr>
          <a:xfrm>
            <a:off x="5600819" y="5887403"/>
            <a:ext cx="3428524" cy="740807"/>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South American teams have secured 9 World Cup victories.</a:t>
            </a:r>
            <a:endParaRPr lang="en-US" sz="1900" dirty="0"/>
          </a:p>
        </p:txBody>
      </p:sp>
      <p:sp>
        <p:nvSpPr>
          <p:cNvPr id="11" name="Shape 7"/>
          <p:cNvSpPr/>
          <p:nvPr/>
        </p:nvSpPr>
        <p:spPr>
          <a:xfrm>
            <a:off x="9522976" y="5141833"/>
            <a:ext cx="3922157" cy="2103596"/>
          </a:xfrm>
          <a:prstGeom prst="roundRect">
            <a:avLst>
              <a:gd name="adj" fmla="val 1760"/>
            </a:avLst>
          </a:prstGeom>
          <a:solidFill>
            <a:srgbClr val="F2EEEE"/>
          </a:solidFill>
          <a:ln/>
        </p:spPr>
      </p:sp>
      <p:sp>
        <p:nvSpPr>
          <p:cNvPr id="12" name="Text 8"/>
          <p:cNvSpPr/>
          <p:nvPr/>
        </p:nvSpPr>
        <p:spPr>
          <a:xfrm>
            <a:off x="9769793" y="5388650"/>
            <a:ext cx="2805470" cy="350639"/>
          </a:xfrm>
          <a:prstGeom prst="rect">
            <a:avLst/>
          </a:prstGeom>
          <a:noFill/>
          <a:ln/>
        </p:spPr>
        <p:txBody>
          <a:bodyPr wrap="none" lIns="0" tIns="0" rIns="0" bIns="0" rtlCol="0" anchor="t"/>
          <a:lstStyle/>
          <a:p>
            <a:pPr indent="0" marL="0">
              <a:lnSpc>
                <a:spcPts val="2750"/>
              </a:lnSpc>
              <a:buNone/>
            </a:pPr>
            <a:r>
              <a:rPr lang="en-US" sz="2200" b="1" spc="-22" kern="0" dirty="0">
                <a:solidFill>
                  <a:srgbClr val="3D3838"/>
                </a:solidFill>
                <a:latin typeface="Montserrat Bold" pitchFamily="34" charset="0"/>
                <a:ea typeface="Montserrat Bold" pitchFamily="34" charset="-122"/>
                <a:cs typeface="Montserrat Bold" pitchFamily="34" charset="-120"/>
              </a:rPr>
              <a:t>Other Regions</a:t>
            </a:r>
            <a:endParaRPr lang="en-US" sz="2200" dirty="0"/>
          </a:p>
        </p:txBody>
      </p:sp>
      <p:sp>
        <p:nvSpPr>
          <p:cNvPr id="13" name="Text 9"/>
          <p:cNvSpPr/>
          <p:nvPr/>
        </p:nvSpPr>
        <p:spPr>
          <a:xfrm>
            <a:off x="9769793" y="5887403"/>
            <a:ext cx="3428524" cy="1111210"/>
          </a:xfrm>
          <a:prstGeom prst="rect">
            <a:avLst/>
          </a:prstGeom>
          <a:noFill/>
          <a:ln/>
        </p:spPr>
        <p:txBody>
          <a:bodyPr wrap="square" lIns="0" tIns="0" rIns="0" bIns="0" rtlCol="0" anchor="t"/>
          <a:lstStyle/>
          <a:p>
            <a:pPr indent="0" marL="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No team outside Europe or South America has won the World Cup yet.</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2024-10-15T06:22:07Z</dcterms:created>
  <dcterms:modified xsi:type="dcterms:W3CDTF">2024-10-15T06:22:07Z</dcterms:modified>
</cp:coreProperties>
</file>